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2178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99EBF-F3DA-4AF9-A275-87E7355825BB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63E1F-CBAB-4E41-913E-C0D7F42CBD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99EBF-F3DA-4AF9-A275-87E7355825BB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63E1F-CBAB-4E41-913E-C0D7F42CBD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99EBF-F3DA-4AF9-A275-87E7355825BB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63E1F-CBAB-4E41-913E-C0D7F42CBD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99EBF-F3DA-4AF9-A275-87E7355825BB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63E1F-CBAB-4E41-913E-C0D7F42CBD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99EBF-F3DA-4AF9-A275-87E7355825BB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63E1F-CBAB-4E41-913E-C0D7F42CBD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99EBF-F3DA-4AF9-A275-87E7355825BB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63E1F-CBAB-4E41-913E-C0D7F42CBD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99EBF-F3DA-4AF9-A275-87E7355825BB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63E1F-CBAB-4E41-913E-C0D7F42CBD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99EBF-F3DA-4AF9-A275-87E7355825BB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63E1F-CBAB-4E41-913E-C0D7F42CBD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99EBF-F3DA-4AF9-A275-87E7355825BB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63E1F-CBAB-4E41-913E-C0D7F42CBD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99EBF-F3DA-4AF9-A275-87E7355825BB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63E1F-CBAB-4E41-913E-C0D7F42CBD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99EBF-F3DA-4AF9-A275-87E7355825BB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63E1F-CBAB-4E41-913E-C0D7F42CBD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99EBF-F3DA-4AF9-A275-87E7355825BB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63E1F-CBAB-4E41-913E-C0D7F42CBDB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91" y="857227"/>
          <a:ext cx="6429420" cy="8675370"/>
        </p:xfrm>
        <a:graphic>
          <a:graphicData uri="http://schemas.openxmlformats.org/drawingml/2006/table">
            <a:tbl>
              <a:tblPr/>
              <a:tblGrid>
                <a:gridCol w="479107"/>
                <a:gridCol w="2473779"/>
                <a:gridCol w="945574"/>
                <a:gridCol w="1257956"/>
                <a:gridCol w="1273004"/>
              </a:tblGrid>
              <a:tr h="5140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b="1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b="1" dirty="0">
                          <a:latin typeface="Times New Roman"/>
                          <a:ea typeface="Calibri"/>
                          <a:cs typeface="Times New Roman"/>
                        </a:rPr>
                        <a:t>з/п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b="1">
                          <a:latin typeface="Times New Roman"/>
                          <a:ea typeface="Calibri"/>
                          <a:cs typeface="Times New Roman"/>
                        </a:rPr>
                        <a:t>Видатки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b="1">
                          <a:latin typeface="Times New Roman"/>
                          <a:ea typeface="Calibri"/>
                          <a:cs typeface="Times New Roman"/>
                        </a:rPr>
                        <a:t>КЕКВ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b="1">
                          <a:latin typeface="Times New Roman"/>
                          <a:ea typeface="Calibri"/>
                          <a:cs typeface="Times New Roman"/>
                        </a:rPr>
                        <a:t>Загальний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b="1">
                          <a:latin typeface="Times New Roman"/>
                          <a:ea typeface="Calibri"/>
                          <a:cs typeface="Times New Roman"/>
                        </a:rPr>
                        <a:t>фонд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b="1">
                          <a:latin typeface="Times New Roman"/>
                          <a:ea typeface="Calibri"/>
                          <a:cs typeface="Times New Roman"/>
                        </a:rPr>
                        <a:t>Спеціальний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b="1">
                          <a:latin typeface="Times New Roman"/>
                          <a:ea typeface="Calibri"/>
                          <a:cs typeface="Times New Roman"/>
                        </a:rPr>
                        <a:t>фонд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Заробітня плата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2111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228771,98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Нарахування на оплату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2120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50437,42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1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Предмети,матеріали,обладнання та інвентар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2210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29747,1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2000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1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Медикаменти та перев</a:t>
                      </a:r>
                      <a:r>
                        <a:rPr lang="ru-RU" sz="1500">
                          <a:latin typeface="Times New Roman"/>
                          <a:ea typeface="Calibri"/>
                          <a:cs typeface="Times New Roman"/>
                        </a:rPr>
                        <a:t>`</a:t>
                      </a: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язу вальні матеріали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Times New Roman"/>
                          <a:ea typeface="Calibri"/>
                          <a:cs typeface="Times New Roman"/>
                        </a:rPr>
                        <a:t>2220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Продукти харчування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2230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9605,52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1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Оплата послуг (крім комунальних)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2240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5859,82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Видатки на відрядження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2250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Оплата теплопостачання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2271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1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Оплата водопостачання та водовідведення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2272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479,37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Оплата електроенергії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2273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3365,32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Оплата  природного г азу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2274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14338,88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Оплата інших енергоносіїв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2275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89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Окремі заходи по реалізації державних(регіональних) програм,не віднесені до заходів розвитку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2282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Інші виплати населенню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2730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Інші поточні видатки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2800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77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Придбання обладнання і предметів довгострокового користування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3110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1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Капітальне будівництво (придбання) інших об</a:t>
                      </a:r>
                      <a:r>
                        <a:rPr lang="ru-RU" sz="1500">
                          <a:latin typeface="Times New Roman"/>
                          <a:ea typeface="Calibri"/>
                          <a:cs typeface="Times New Roman"/>
                        </a:rPr>
                        <a:t>`</a:t>
                      </a: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єктів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3122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1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Капітальний ремонт інших об</a:t>
                      </a:r>
                      <a:r>
                        <a:rPr lang="ru-RU" sz="1500">
                          <a:latin typeface="Times New Roman"/>
                          <a:ea typeface="Calibri"/>
                          <a:cs typeface="Times New Roman"/>
                        </a:rPr>
                        <a:t>`</a:t>
                      </a: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єктів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3132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2002500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1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Реконструкція та реставрація інших об</a:t>
                      </a:r>
                      <a:r>
                        <a:rPr lang="ru-RU" sz="1500">
                          <a:latin typeface="Times New Roman"/>
                          <a:ea typeface="Calibri"/>
                          <a:cs typeface="Times New Roman"/>
                        </a:rPr>
                        <a:t>`</a:t>
                      </a: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єктів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latin typeface="Times New Roman"/>
                          <a:ea typeface="Calibri"/>
                          <a:cs typeface="Times New Roman"/>
                        </a:rPr>
                        <a:t>3142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5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816" marR="25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6858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Дов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 жовтень 2017 року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ОНЗ 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uk-UA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Полвинкинс</a:t>
            </a:r>
            <a:r>
              <a:rPr kumimoji="0" lang="uk-UA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дка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 використання коштів </a:t>
            </a:r>
            <a:r>
              <a:rPr kumimoji="0" lang="uk-UA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ька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ЗОШ І 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ІІІ ст.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66" y="285720"/>
          <a:ext cx="6286546" cy="8572560"/>
        </p:xfrm>
        <a:graphic>
          <a:graphicData uri="http://schemas.openxmlformats.org/drawingml/2006/table">
            <a:tbl>
              <a:tblPr/>
              <a:tblGrid>
                <a:gridCol w="372856"/>
                <a:gridCol w="834957"/>
                <a:gridCol w="1304177"/>
                <a:gridCol w="553537"/>
                <a:gridCol w="1061079"/>
                <a:gridCol w="603360"/>
                <a:gridCol w="1556580"/>
              </a:tblGrid>
              <a:tr h="635004">
                <a:tc>
                  <a:txBody>
                    <a:bodyPr/>
                    <a:lstStyle/>
                    <a:p>
                      <a:pPr marL="64770" marR="25400" indent="-64770" algn="just">
                        <a:spcAft>
                          <a:spcPts val="0"/>
                        </a:spcAft>
                      </a:pPr>
                      <a:r>
                        <a:rPr lang="uk-UA" sz="1600" b="1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4770" marR="25400" indent="-64770" algn="just">
                        <a:spcAft>
                          <a:spcPts val="0"/>
                        </a:spcAft>
                      </a:pPr>
                      <a:r>
                        <a:rPr lang="uk-UA" sz="1600" b="1">
                          <a:latin typeface="Times New Roman"/>
                          <a:ea typeface="Calibri"/>
                          <a:cs typeface="Times New Roman"/>
                        </a:rPr>
                        <a:t>з/п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4" marR="43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25400" indent="-64770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latin typeface="Times New Roman"/>
                          <a:ea typeface="Calibri"/>
                          <a:cs typeface="Times New Roman"/>
                        </a:rPr>
                        <a:t>Дата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4" marR="43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25400" indent="-64770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latin typeface="Times New Roman"/>
                          <a:ea typeface="Calibri"/>
                          <a:cs typeface="Times New Roman"/>
                        </a:rPr>
                        <a:t>Найменування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4" marR="43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25400" indent="-64770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latin typeface="Times New Roman"/>
                          <a:ea typeface="Calibri"/>
                          <a:cs typeface="Times New Roman"/>
                        </a:rPr>
                        <a:t>К -ть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4" marR="43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25400" indent="-64770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latin typeface="Times New Roman"/>
                          <a:ea typeface="Calibri"/>
                          <a:cs typeface="Times New Roman"/>
                        </a:rPr>
                        <a:t>Ціна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4" marR="43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25400" indent="-64770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latin typeface="Times New Roman"/>
                          <a:ea typeface="Calibri"/>
                          <a:cs typeface="Times New Roman"/>
                        </a:rPr>
                        <a:t>Сума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4" marR="43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25400" indent="-64770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latin typeface="Times New Roman"/>
                          <a:ea typeface="Calibri"/>
                          <a:cs typeface="Times New Roman"/>
                        </a:rPr>
                        <a:t>Призначення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4" marR="43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2507">
                <a:tc>
                  <a:txBody>
                    <a:bodyPr/>
                    <a:lstStyle/>
                    <a:p>
                      <a:pPr marL="64770" marR="25400" indent="-64770" algn="just"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4" marR="43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25400" indent="-64770" algn="just"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Calibri"/>
                          <a:cs typeface="Times New Roman"/>
                        </a:rPr>
                        <a:t>26.10.2017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4" marR="43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25400" indent="-64770" algn="l"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Calibri"/>
                          <a:cs typeface="Times New Roman"/>
                        </a:rPr>
                        <a:t>Папір А - 4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4" marR="43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25400" indent="-64770" algn="ctr"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Calibri"/>
                          <a:cs typeface="Times New Roman"/>
                        </a:rPr>
                        <a:t>2 уп.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4" marR="43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25400" indent="-64770" algn="ctr"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Calibri"/>
                          <a:cs typeface="Times New Roman"/>
                        </a:rPr>
                        <a:t>79,00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4" marR="43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25400" indent="-64770" algn="just"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Calibri"/>
                          <a:cs typeface="Times New Roman"/>
                        </a:rPr>
                        <a:t>158,00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4" marR="43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25400" indent="-64770" algn="l"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Calibri"/>
                          <a:cs typeface="Times New Roman"/>
                        </a:rPr>
                        <a:t>Для оформлення документів.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4" marR="43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9">
                <a:tc>
                  <a:txBody>
                    <a:bodyPr/>
                    <a:lstStyle/>
                    <a:p>
                      <a:pPr marL="64770" marR="25400" indent="-64770" algn="just"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4" marR="43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25400" indent="-64770" algn="just"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Calibri"/>
                          <a:cs typeface="Times New Roman"/>
                        </a:rPr>
                        <a:t>26.10.2017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4" marR="43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25400" indent="-64770" algn="l"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Calibri"/>
                          <a:cs typeface="Times New Roman"/>
                        </a:rPr>
                        <a:t>Валик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4" marR="43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25400" indent="-64770" algn="ctr"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Calibri"/>
                          <a:cs typeface="Times New Roman"/>
                        </a:rPr>
                        <a:t>2 шт.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4" marR="43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25400" indent="-64770" algn="ctr"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Calibri"/>
                          <a:cs typeface="Times New Roman"/>
                        </a:rPr>
                        <a:t>27,50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4" marR="43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25400" indent="-64770" algn="just"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Calibri"/>
                          <a:cs typeface="Times New Roman"/>
                        </a:rPr>
                        <a:t>55,00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4" marR="43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25400" indent="-64770" algn="l"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Calibri"/>
                          <a:cs typeface="Times New Roman"/>
                        </a:rPr>
                        <a:t>Майстерня. Фарбування панелей, підлоги, укосів.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4" marR="43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7511">
                <a:tc>
                  <a:txBody>
                    <a:bodyPr/>
                    <a:lstStyle/>
                    <a:p>
                      <a:pPr marL="64770" marR="25400" indent="-64770" algn="just"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4" marR="43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25400" indent="-64770" algn="just"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Calibri"/>
                          <a:cs typeface="Times New Roman"/>
                        </a:rPr>
                        <a:t>26.10.2017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4" marR="43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25400" indent="-64770" algn="l"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Calibri"/>
                          <a:cs typeface="Times New Roman"/>
                        </a:rPr>
                        <a:t>Уайт – спірит 1л.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4" marR="43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25400" indent="-64770" algn="ctr"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Calibri"/>
                          <a:cs typeface="Times New Roman"/>
                        </a:rPr>
                        <a:t>2 бут.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4" marR="43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25400" indent="-64770" algn="ctr"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Calibri"/>
                          <a:cs typeface="Times New Roman"/>
                        </a:rPr>
                        <a:t>19,90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4" marR="43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25400" indent="-64770" algn="just"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Calibri"/>
                          <a:cs typeface="Times New Roman"/>
                        </a:rPr>
                        <a:t>39,80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4" marR="43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25400" indent="-64770" algn="l"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Calibri"/>
                          <a:cs typeface="Times New Roman"/>
                        </a:rPr>
                        <a:t>Для миття валиків, пензликів, змивання фарби.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4" marR="43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2507">
                <a:tc>
                  <a:txBody>
                    <a:bodyPr/>
                    <a:lstStyle/>
                    <a:p>
                      <a:pPr marL="64770" marR="25400" indent="-64770" algn="just"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4" marR="43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25400" indent="-64770" algn="just"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Calibri"/>
                          <a:cs typeface="Times New Roman"/>
                        </a:rPr>
                        <a:t>26.10.2017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4" marR="43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25400" indent="-64770" algn="l"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Calibri"/>
                          <a:cs typeface="Times New Roman"/>
                        </a:rPr>
                        <a:t>Флейц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4" marR="43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25400" indent="-64770" algn="ctr"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Calibri"/>
                          <a:cs typeface="Times New Roman"/>
                        </a:rPr>
                        <a:t>4 шт.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4" marR="43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25400" indent="-64770" algn="ctr"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Calibri"/>
                          <a:cs typeface="Times New Roman"/>
                        </a:rPr>
                        <a:t>4,60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4" marR="43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25400" indent="-64770" algn="just"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Calibri"/>
                          <a:cs typeface="Times New Roman"/>
                        </a:rPr>
                        <a:t>18,40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4" marR="43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25400" indent="-64770" algn="l"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Calibri"/>
                          <a:cs typeface="Times New Roman"/>
                        </a:rPr>
                        <a:t>Для фарбування панелей, підлоги, укосів.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4" marR="43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2507">
                <a:tc>
                  <a:txBody>
                    <a:bodyPr/>
                    <a:lstStyle/>
                    <a:p>
                      <a:pPr marL="64770" marR="25400" indent="-64770" algn="just"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Calibri"/>
                          <a:cs typeface="Times New Roman"/>
                        </a:rPr>
                        <a:t>5.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4" marR="43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25400" indent="-64770" algn="just"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Calibri"/>
                          <a:cs typeface="Times New Roman"/>
                        </a:rPr>
                        <a:t>26.10.2017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4" marR="43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25400" indent="-64770" algn="l"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Calibri"/>
                          <a:cs typeface="Times New Roman"/>
                        </a:rPr>
                        <a:t>Фарба синя .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4" marR="43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25400" indent="-64770" algn="ctr"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Calibri"/>
                          <a:cs typeface="Times New Roman"/>
                        </a:rPr>
                        <a:t>1 банка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4" marR="43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25400" indent="-64770" algn="ctr"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Calibri"/>
                          <a:cs typeface="Times New Roman"/>
                        </a:rPr>
                        <a:t>52,00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4" marR="43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25400" indent="-64770" algn="just"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Calibri"/>
                          <a:cs typeface="Times New Roman"/>
                        </a:rPr>
                        <a:t>52,00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4" marR="43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25400" indent="-64770" algn="just"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Calibri"/>
                          <a:cs typeface="Times New Roman"/>
                        </a:rPr>
                        <a:t>Для фарбування панелей в майстерні.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4" marR="43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9">
                <a:tc>
                  <a:txBody>
                    <a:bodyPr/>
                    <a:lstStyle/>
                    <a:p>
                      <a:pPr marL="64770" marR="25400" indent="-64770" algn="just"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Calibri"/>
                          <a:cs typeface="Times New Roman"/>
                        </a:rPr>
                        <a:t>6.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4" marR="43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25400" indent="-64770" algn="just"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Calibri"/>
                          <a:cs typeface="Times New Roman"/>
                        </a:rPr>
                        <a:t>26.10.2017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4" marR="43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25400" indent="-64770" algn="l"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Calibri"/>
                          <a:cs typeface="Times New Roman"/>
                        </a:rPr>
                        <a:t>Фарба  темно сіра  .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4" marR="43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25400" indent="-64770" algn="ctr"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Calibri"/>
                          <a:cs typeface="Times New Roman"/>
                        </a:rPr>
                        <a:t>1 банка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4" marR="43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25400" indent="-64770" algn="ctr"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Calibri"/>
                          <a:cs typeface="Times New Roman"/>
                        </a:rPr>
                        <a:t>131,00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4" marR="43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25400" indent="-64770" algn="just"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Calibri"/>
                          <a:cs typeface="Times New Roman"/>
                        </a:rPr>
                        <a:t>131,00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4" marR="43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25400" indent="-64770" algn="just"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Calibri"/>
                          <a:cs typeface="Times New Roman"/>
                        </a:rPr>
                        <a:t>Для фарбування поверхні столярних столів.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4" marR="43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5004">
                <a:tc>
                  <a:txBody>
                    <a:bodyPr/>
                    <a:lstStyle/>
                    <a:p>
                      <a:pPr marL="64770" marR="25400" indent="-64770" algn="just"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Calibri"/>
                          <a:cs typeface="Times New Roman"/>
                        </a:rPr>
                        <a:t>7.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4" marR="43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25400" indent="-64770" algn="just"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Calibri"/>
                          <a:cs typeface="Times New Roman"/>
                        </a:rPr>
                        <a:t>28.10.2017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4" marR="43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25400" indent="-64770" algn="l"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Calibri"/>
                          <a:cs typeface="Times New Roman"/>
                        </a:rPr>
                        <a:t>Заглушка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4" marR="43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25400" indent="-64770" algn="ctr"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Calibri"/>
                          <a:cs typeface="Times New Roman"/>
                        </a:rPr>
                        <a:t>1 шт.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4" marR="43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25400" indent="-64770" algn="ctr"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Calibri"/>
                          <a:cs typeface="Times New Roman"/>
                        </a:rPr>
                        <a:t>52,00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4" marR="43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25400" indent="-64770" algn="ctr"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Calibri"/>
                          <a:cs typeface="Times New Roman"/>
                        </a:rPr>
                        <a:t>52,00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4" marR="43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25400" indent="-64770" algn="l"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Calibri"/>
                          <a:cs typeface="Times New Roman"/>
                        </a:rPr>
                        <a:t>Опалення підвал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4" marR="43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02">
                <a:tc gridSpan="7">
                  <a:txBody>
                    <a:bodyPr/>
                    <a:lstStyle/>
                    <a:p>
                      <a:pPr marL="64770" marR="25400" indent="-64770" algn="just"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Calibri"/>
                          <a:cs typeface="Times New Roman"/>
                        </a:rPr>
                        <a:t>                                                                 Всього :454,20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4" marR="43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293</Words>
  <Application>Microsoft Office PowerPoint</Application>
  <PresentationFormat>Экран (4:3)</PresentationFormat>
  <Paragraphs>136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6</dc:creator>
  <cp:lastModifiedBy>6</cp:lastModifiedBy>
  <cp:revision>1</cp:revision>
  <dcterms:created xsi:type="dcterms:W3CDTF">2017-11-24T12:16:02Z</dcterms:created>
  <dcterms:modified xsi:type="dcterms:W3CDTF">2017-11-24T12:20:35Z</dcterms:modified>
</cp:coreProperties>
</file>